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5" r:id="rId3"/>
    <p:sldId id="273" r:id="rId4"/>
    <p:sldId id="257" r:id="rId5"/>
    <p:sldId id="274" r:id="rId6"/>
    <p:sldId id="277" r:id="rId7"/>
    <p:sldId id="275" r:id="rId8"/>
    <p:sldId id="276" r:id="rId9"/>
    <p:sldId id="293" r:id="rId10"/>
    <p:sldId id="258" r:id="rId11"/>
    <p:sldId id="294" r:id="rId12"/>
    <p:sldId id="295" r:id="rId13"/>
    <p:sldId id="313" r:id="rId14"/>
    <p:sldId id="280" r:id="rId15"/>
    <p:sldId id="314" r:id="rId16"/>
    <p:sldId id="267" r:id="rId17"/>
    <p:sldId id="315" r:id="rId18"/>
    <p:sldId id="317" r:id="rId19"/>
    <p:sldId id="281" r:id="rId20"/>
    <p:sldId id="299" r:id="rId21"/>
    <p:sldId id="300" r:id="rId22"/>
    <p:sldId id="316" r:id="rId23"/>
    <p:sldId id="259" r:id="rId24"/>
    <p:sldId id="319" r:id="rId25"/>
    <p:sldId id="318" r:id="rId26"/>
    <p:sldId id="324" r:id="rId27"/>
    <p:sldId id="269" r:id="rId28"/>
    <p:sldId id="268" r:id="rId29"/>
    <p:sldId id="322" r:id="rId30"/>
    <p:sldId id="323" r:id="rId31"/>
    <p:sldId id="270" r:id="rId32"/>
    <p:sldId id="305" r:id="rId33"/>
    <p:sldId id="304" r:id="rId34"/>
    <p:sldId id="306" r:id="rId35"/>
    <p:sldId id="308" r:id="rId36"/>
    <p:sldId id="310" r:id="rId37"/>
    <p:sldId id="311" r:id="rId38"/>
    <p:sldId id="263" r:id="rId39"/>
    <p:sldId id="285" r:id="rId40"/>
    <p:sldId id="292" r:id="rId41"/>
    <p:sldId id="29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乙竹" initials="刘乙竹" lastIdx="1" clrIdx="0">
    <p:extLst>
      <p:ext uri="{19B8F6BF-5375-455C-9EA6-DF929625EA0E}">
        <p15:presenceInfo xmlns:p15="http://schemas.microsoft.com/office/powerpoint/2012/main" userId="57328d0a19871a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727" autoAdjust="0"/>
  </p:normalViewPr>
  <p:slideViewPr>
    <p:cSldViewPr snapToGrid="0">
      <p:cViewPr varScale="1">
        <p:scale>
          <a:sx n="61" d="100"/>
          <a:sy n="61" d="100"/>
        </p:scale>
        <p:origin x="1493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5E014-FED5-4709-8AB9-52ADF02D323E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3AD7B-6E3E-4B2F-8253-9628E4C648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48DA1-AC70-460A-A25D-A9EF5FABB29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D81A8-3E87-4655-A67B-D1F0C939D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5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I'm going to systematically introduce you the concepts and methods of cluster analysis.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31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the SSE</a:t>
            </a:r>
            <a:r>
              <a:rPr lang="en-US" altLang="zh-CN" baseline="0" dirty="0" smtClean="0"/>
              <a:t> of the clusters become smaller</a:t>
            </a:r>
          </a:p>
          <a:p>
            <a:r>
              <a:rPr lang="en-US" altLang="zh-CN" baseline="0" dirty="0" smtClean="0"/>
              <a:t>The centroid is a real point in the cluster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41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Centroid like 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32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 by n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matix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1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singleton clusters, continuously merge two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 at a time.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a huge cluster,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split them continuous into two groups.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generate a top-down hierarchy of clusters.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75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977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125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means you start from the singleton, you try to find everyone's nearest neighbor.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you check the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closest nearest neighbor, try to merge them.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41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If you have multiple clusters now, you can check the SSE of the clusters, and see which one is the largest one.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02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look at surroundings to see how dense this region could be. </a:t>
            </a:r>
          </a:p>
          <a:p>
            <a:r>
              <a:rPr lang="en-US" altLang="zh-CN" dirty="0" smtClean="0"/>
              <a:t>we It You 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35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72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For example, DBSCAN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22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the data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points is smaller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3D uniform structure…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705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 the database space into the grid structure,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find the number of points that lie inside each cell…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principle.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Density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…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points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one cluster need appear in the same cluster within both two different planes.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89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72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real value function to quantify the similarity </a:t>
            </a:r>
          </a:p>
          <a:p>
            <a:r>
              <a:rPr lang="en-US" altLang="zh-CN" dirty="0" smtClean="0"/>
              <a:t>Usually the higher value, it means more similar.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how different these two objects are. </a:t>
            </a:r>
          </a:p>
          <a:p>
            <a:r>
              <a:rPr lang="en-US" altLang="zh-CN" dirty="0" smtClean="0"/>
              <a:t>the lower or the shorter the distance, the more alike.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 is a variable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Straight line distance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 is mapped to a vector in the vector space,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distance between the vectors.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2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 between two non-zero vectors of an inner product space</a:t>
            </a:r>
          </a:p>
          <a:p>
            <a:r>
              <a:rPr lang="en-US" altLang="zh-CN" b="1" dirty="0" smtClean="0"/>
              <a:t>calculate the relation between objects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3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Absolute</a:t>
            </a:r>
            <a:r>
              <a:rPr lang="en-US" altLang="zh-CN" baseline="0" dirty="0" smtClean="0"/>
              <a:t> distance</a:t>
            </a:r>
            <a:r>
              <a:rPr lang="zh-CN" altLang="en-US" dirty="0" smtClean="0"/>
              <a:t>  </a:t>
            </a:r>
            <a:r>
              <a:rPr lang="en-US" altLang="zh-CN" dirty="0" smtClean="0"/>
              <a:t>based</a:t>
            </a:r>
            <a:r>
              <a:rPr lang="en-US" altLang="zh-CN" baseline="0" dirty="0" smtClean="0"/>
              <a:t> on </a:t>
            </a:r>
            <a:r>
              <a:rPr lang="en-US" altLang="zh-CN" dirty="0" smtClean="0"/>
              <a:t>Position</a:t>
            </a:r>
          </a:p>
          <a:p>
            <a:r>
              <a:rPr lang="en-US" altLang="zh-CN" dirty="0" smtClean="0"/>
              <a:t>Angle Direction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How</a:t>
            </a:r>
            <a:r>
              <a:rPr lang="en-US" altLang="zh-CN" baseline="0" dirty="0" smtClean="0"/>
              <a:t> different</a:t>
            </a:r>
          </a:p>
          <a:p>
            <a:r>
              <a:rPr lang="en-US" altLang="zh-CN" baseline="0" dirty="0" smtClean="0"/>
              <a:t>If have correlation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 the changing of the price for different commodity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Data</a:t>
            </a:r>
            <a:r>
              <a:rPr lang="en-US" altLang="zh-CN" baseline="0" dirty="0" smtClean="0"/>
              <a:t> in different type 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3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k is the centroid of cluster capital C k.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SSE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1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Until the cluster is stable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1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Farthest form each other</a:t>
            </a:r>
          </a:p>
          <a:p>
            <a:r>
              <a:rPr lang="en-US" altLang="zh-CN" dirty="0" smtClean="0"/>
              <a:t>D(x) the distance</a:t>
            </a:r>
            <a:r>
              <a:rPr lang="en-US" altLang="zh-CN" baseline="0" dirty="0" smtClean="0"/>
              <a:t> between the x and its nearest centroids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81A8-3E87-4655-A67B-D1F0C939DD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3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7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06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5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7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84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1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7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1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8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F4D1-82D9-4598-A91C-E5AA1134917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BBC9F-C724-4AF6-B21D-8350C46E1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1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Cluster Analysis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6129" y="4736592"/>
            <a:ext cx="6711696" cy="21214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——	</a:t>
            </a:r>
            <a:r>
              <a:rPr lang="en-US" altLang="zh-CN" dirty="0" err="1" smtClean="0"/>
              <a:t>Yizhu</a:t>
            </a:r>
            <a:endParaRPr lang="en-US" altLang="zh-CN" dirty="0" smtClean="0"/>
          </a:p>
          <a:p>
            <a:r>
              <a:rPr lang="en-US" altLang="zh-CN" dirty="0" smtClean="0"/>
              <a:t>	2017.10.25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7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71"/>
    </mc:Choice>
    <mc:Fallback xmlns="">
      <p:transition spd="slow" advTm="487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263047"/>
            <a:ext cx="12438345" cy="1325563"/>
          </a:xfrm>
        </p:spPr>
        <p:txBody>
          <a:bodyPr>
            <a:normAutofit fontScale="90000"/>
          </a:bodyPr>
          <a:lstStyle/>
          <a:p>
            <a:r>
              <a:rPr lang="en-US" altLang="zh-CN" sz="4900" dirty="0" smtClean="0"/>
              <a:t>Cluster </a:t>
            </a:r>
            <a:r>
              <a:rPr lang="en-US" altLang="zh-CN" sz="4900" dirty="0"/>
              <a:t>Method</a:t>
            </a:r>
            <a:r>
              <a:rPr lang="en-US" altLang="zh-CN" sz="4900" dirty="0" smtClean="0"/>
              <a:t>— </a:t>
            </a:r>
            <a:r>
              <a:rPr lang="en-US" altLang="zh-CN" dirty="0" smtClean="0"/>
              <a:t>Partitioning-Based </a:t>
            </a:r>
            <a:r>
              <a:rPr lang="en-US" altLang="zh-CN" dirty="0"/>
              <a:t>Clustering Methods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1371" y="1588610"/>
            <a:ext cx="10515600" cy="2645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/>
              <a:t>K-partitioning </a:t>
            </a:r>
            <a:r>
              <a:rPr lang="en-US" altLang="zh-CN" sz="3600" dirty="0"/>
              <a:t>method: 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 smtClean="0"/>
              <a:t>    — Partitioning </a:t>
            </a:r>
            <a:r>
              <a:rPr lang="en-US" altLang="zh-CN" dirty="0"/>
              <a:t>a dataset D of n objects into a set of K </a:t>
            </a:r>
            <a:r>
              <a:rPr lang="en-US" altLang="zh-CN" dirty="0" smtClean="0"/>
              <a:t>clusters so </a:t>
            </a:r>
            <a:r>
              <a:rPr lang="en-US" altLang="zh-CN" dirty="0"/>
              <a:t>that an objective function is </a:t>
            </a:r>
            <a:r>
              <a:rPr lang="en-US" altLang="zh-CN" dirty="0" smtClean="0"/>
              <a:t>optimized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61371" y="3504156"/>
            <a:ext cx="10515600" cy="84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dirty="0" smtClean="0"/>
              <a:t>A typical objective function: Sum of Squared Errors (SSE)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4441585"/>
            <a:ext cx="5219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1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67"/>
    </mc:Choice>
    <mc:Fallback xmlns="">
      <p:transition spd="slow" advTm="851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546"/>
          <a:stretch/>
        </p:blipFill>
        <p:spPr>
          <a:xfrm>
            <a:off x="0" y="864296"/>
            <a:ext cx="12192000" cy="599370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7682" y="-12525"/>
            <a:ext cx="10515600" cy="1077238"/>
          </a:xfrm>
        </p:spPr>
        <p:txBody>
          <a:bodyPr/>
          <a:lstStyle/>
          <a:p>
            <a:pPr algn="ctr"/>
            <a:r>
              <a:rPr lang="en-US" altLang="zh-CN" dirty="0" smtClean="0"/>
              <a:t>K-Means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8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42"/>
    </mc:Choice>
    <mc:Fallback xmlns="">
      <p:transition spd="slow" advTm="12994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17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476" y="1161744"/>
            <a:ext cx="11462359" cy="2959319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Efficiency</a:t>
            </a:r>
            <a:r>
              <a:rPr lang="en-US" altLang="zh-CN" sz="3600" dirty="0"/>
              <a:t>: 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tKn</a:t>
            </a:r>
            <a:r>
              <a:rPr lang="en-US" altLang="zh-CN" dirty="0" smtClean="0"/>
              <a:t>): </a:t>
            </a:r>
            <a:r>
              <a:rPr lang="en-US" altLang="zh-CN" sz="3200" dirty="0" smtClean="0"/>
              <a:t>n</a:t>
            </a:r>
            <a:r>
              <a:rPr lang="en-US" altLang="zh-CN" sz="3200" dirty="0"/>
              <a:t>: # of objects, K: # of clusters, and t: # of iterations</a:t>
            </a:r>
          </a:p>
          <a:p>
            <a:pPr marL="0" indent="0">
              <a:buNone/>
            </a:pPr>
            <a:r>
              <a:rPr lang="en-US" altLang="zh-CN" sz="3200" dirty="0" smtClean="0"/>
              <a:t>	Normally</a:t>
            </a:r>
            <a:r>
              <a:rPr lang="en-US" altLang="zh-CN" sz="3200" dirty="0"/>
              <a:t>, K, t &lt;&lt; n; thus, an efficient </a:t>
            </a:r>
            <a:r>
              <a:rPr lang="en-US" altLang="zh-CN" sz="3200" dirty="0" smtClean="0"/>
              <a:t>method</a:t>
            </a:r>
          </a:p>
          <a:p>
            <a:pPr marL="0" indent="0">
              <a:buNone/>
            </a:pPr>
            <a:r>
              <a:rPr lang="en-US" altLang="zh-CN" sz="3200" dirty="0" smtClean="0">
                <a:solidFill>
                  <a:srgbClr val="FF0000"/>
                </a:solidFill>
              </a:rPr>
              <a:t>Quiz:</a:t>
            </a:r>
          </a:p>
          <a:p>
            <a:pPr marL="0" indent="0"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	</a:t>
            </a:r>
            <a:r>
              <a:rPr lang="en-US" altLang="zh-CN" sz="3200" dirty="0" smtClean="0">
                <a:solidFill>
                  <a:srgbClr val="FF0000"/>
                </a:solidFill>
              </a:rPr>
              <a:t>Problems of K-Means?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9285" y="4121063"/>
            <a:ext cx="1012546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Improvement:</a:t>
            </a:r>
          </a:p>
          <a:p>
            <a:pPr lvl="1"/>
            <a:r>
              <a:rPr lang="en-US" altLang="zh-CN" sz="3200" dirty="0"/>
              <a:t>The choice of the </a:t>
            </a:r>
            <a:r>
              <a:rPr lang="en-US" altLang="zh-CN" sz="3200" b="1" dirty="0"/>
              <a:t>initial centroids</a:t>
            </a:r>
            <a:endParaRPr lang="en-US" altLang="zh-CN" sz="3200" dirty="0"/>
          </a:p>
          <a:p>
            <a:pPr lvl="1"/>
            <a:r>
              <a:rPr lang="en-US" altLang="zh-CN" sz="3200" b="1" dirty="0"/>
              <a:t>Sensitive to noisy data and outliers</a:t>
            </a:r>
          </a:p>
          <a:p>
            <a:pPr lvl="1"/>
            <a:r>
              <a:rPr lang="en-US" altLang="zh-CN" sz="3200" dirty="0"/>
              <a:t>Not suitable to discover clusters with </a:t>
            </a:r>
            <a:r>
              <a:rPr lang="en-US" altLang="zh-CN" sz="3200" b="1" dirty="0"/>
              <a:t>non-convex shapes</a:t>
            </a:r>
          </a:p>
          <a:p>
            <a:pPr lvl="1"/>
            <a:r>
              <a:rPr lang="en-US" altLang="zh-CN" sz="3200" b="1" dirty="0"/>
              <a:t>Need to specify K, the number of clusters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9"/>
    </mc:Choice>
    <mc:Fallback xmlns="">
      <p:transition spd="slow" advTm="73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17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476" y="1161744"/>
            <a:ext cx="11462359" cy="5464523"/>
          </a:xfrm>
        </p:spPr>
        <p:txBody>
          <a:bodyPr/>
          <a:lstStyle/>
          <a:p>
            <a:r>
              <a:rPr lang="en-US" altLang="zh-CN" sz="3600" dirty="0" smtClean="0"/>
              <a:t>Efficiency</a:t>
            </a:r>
            <a:r>
              <a:rPr lang="en-US" altLang="zh-CN" sz="3600" dirty="0"/>
              <a:t>: 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tKn</a:t>
            </a:r>
            <a:r>
              <a:rPr lang="en-US" altLang="zh-CN" dirty="0" smtClean="0"/>
              <a:t>): </a:t>
            </a:r>
            <a:r>
              <a:rPr lang="en-US" altLang="zh-CN" sz="3200" dirty="0" smtClean="0"/>
              <a:t>n</a:t>
            </a:r>
            <a:r>
              <a:rPr lang="en-US" altLang="zh-CN" sz="3200" dirty="0"/>
              <a:t>: # of objects, K: # of clusters, and t: # of iterations</a:t>
            </a:r>
          </a:p>
          <a:p>
            <a:pPr marL="0" indent="0">
              <a:buNone/>
            </a:pPr>
            <a:r>
              <a:rPr lang="en-US" altLang="zh-CN" sz="3200" dirty="0" smtClean="0"/>
              <a:t>	Normally</a:t>
            </a:r>
            <a:r>
              <a:rPr lang="en-US" altLang="zh-CN" sz="3200" dirty="0"/>
              <a:t>, K, t &lt;&lt; n; thus, an efficient </a:t>
            </a:r>
            <a:r>
              <a:rPr lang="en-US" altLang="zh-CN" sz="3200" dirty="0" smtClean="0"/>
              <a:t>method</a:t>
            </a:r>
          </a:p>
          <a:p>
            <a:r>
              <a:rPr lang="en-US" altLang="zh-CN" sz="3600" dirty="0"/>
              <a:t>Improvement:</a:t>
            </a:r>
          </a:p>
          <a:p>
            <a:pPr lvl="1"/>
            <a:r>
              <a:rPr lang="en-US" altLang="zh-CN" sz="3200" dirty="0" smtClean="0">
                <a:solidFill>
                  <a:srgbClr val="FF0000"/>
                </a:solidFill>
              </a:rPr>
              <a:t>The choice of the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initial centroids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3200" b="1" dirty="0" smtClean="0"/>
              <a:t>Sensitive </a:t>
            </a:r>
            <a:r>
              <a:rPr lang="en-US" altLang="zh-CN" sz="3200" b="1" dirty="0"/>
              <a:t>to noisy data and </a:t>
            </a:r>
            <a:r>
              <a:rPr lang="en-US" altLang="zh-CN" sz="3200" b="1" dirty="0" smtClean="0"/>
              <a:t>outliers</a:t>
            </a:r>
          </a:p>
          <a:p>
            <a:pPr lvl="1"/>
            <a:r>
              <a:rPr lang="en-US" altLang="zh-CN" sz="3200" dirty="0"/>
              <a:t>Not suitable to discover clusters with </a:t>
            </a:r>
            <a:r>
              <a:rPr lang="en-US" altLang="zh-CN" sz="3200" b="1" dirty="0"/>
              <a:t>non-convex </a:t>
            </a:r>
            <a:r>
              <a:rPr lang="en-US" altLang="zh-CN" sz="3200" b="1" dirty="0" smtClean="0"/>
              <a:t>shapes</a:t>
            </a:r>
          </a:p>
          <a:p>
            <a:pPr lvl="1"/>
            <a:r>
              <a:rPr lang="en-US" altLang="zh-CN" sz="3200" b="1" dirty="0"/>
              <a:t>Need to specify K, the number of clusters</a:t>
            </a:r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8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6"/>
    </mc:Choice>
    <mc:Fallback xmlns="">
      <p:transition spd="slow" advTm="704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15" y="64826"/>
            <a:ext cx="10515600" cy="1012412"/>
          </a:xfrm>
        </p:spPr>
        <p:txBody>
          <a:bodyPr/>
          <a:lstStyle/>
          <a:p>
            <a:r>
              <a:rPr lang="en-US" altLang="zh-CN" dirty="0" smtClean="0"/>
              <a:t>K-means++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275"/>
            <a:ext cx="12192000" cy="5981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4229" t="1017" b="-1"/>
          <a:stretch/>
        </p:blipFill>
        <p:spPr>
          <a:xfrm>
            <a:off x="124215" y="4795088"/>
            <a:ext cx="8263513" cy="1603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1" y="4595877"/>
            <a:ext cx="1247775" cy="62865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04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22"/>
    </mc:Choice>
    <mc:Fallback xmlns="">
      <p:transition spd="slow" advTm="20352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17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476" y="1161744"/>
            <a:ext cx="11462359" cy="5464523"/>
          </a:xfrm>
        </p:spPr>
        <p:txBody>
          <a:bodyPr/>
          <a:lstStyle/>
          <a:p>
            <a:r>
              <a:rPr lang="en-US" altLang="zh-CN" sz="3600" dirty="0" smtClean="0"/>
              <a:t>Efficiency</a:t>
            </a:r>
            <a:r>
              <a:rPr lang="en-US" altLang="zh-CN" sz="3600" dirty="0"/>
              <a:t>: 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tKn</a:t>
            </a:r>
            <a:r>
              <a:rPr lang="en-US" altLang="zh-CN" dirty="0" smtClean="0"/>
              <a:t>): </a:t>
            </a:r>
            <a:r>
              <a:rPr lang="en-US" altLang="zh-CN" sz="3200" dirty="0" smtClean="0"/>
              <a:t>n</a:t>
            </a:r>
            <a:r>
              <a:rPr lang="en-US" altLang="zh-CN" sz="3200" dirty="0"/>
              <a:t>: # of objects, K: # of clusters, and t: # of iterations</a:t>
            </a:r>
          </a:p>
          <a:p>
            <a:pPr marL="0" indent="0">
              <a:buNone/>
            </a:pPr>
            <a:r>
              <a:rPr lang="en-US" altLang="zh-CN" sz="3200" dirty="0" smtClean="0"/>
              <a:t>	Normally</a:t>
            </a:r>
            <a:r>
              <a:rPr lang="en-US" altLang="zh-CN" sz="3200" dirty="0"/>
              <a:t>, K, t &lt;&lt; n; thus, an efficient </a:t>
            </a:r>
            <a:r>
              <a:rPr lang="en-US" altLang="zh-CN" sz="3200" dirty="0" smtClean="0"/>
              <a:t>method</a:t>
            </a:r>
          </a:p>
          <a:p>
            <a:r>
              <a:rPr lang="en-US" altLang="zh-CN" sz="3600" dirty="0"/>
              <a:t>Improvement:</a:t>
            </a:r>
          </a:p>
          <a:p>
            <a:pPr lvl="1"/>
            <a:r>
              <a:rPr lang="en-US" altLang="zh-CN" sz="3200" dirty="0" smtClean="0"/>
              <a:t>The choice of the </a:t>
            </a:r>
            <a:r>
              <a:rPr lang="en-US" altLang="zh-CN" sz="3200" b="1" dirty="0" smtClean="0"/>
              <a:t>initial centroids</a:t>
            </a:r>
            <a:endParaRPr lang="en-US" altLang="zh-CN" sz="3200" dirty="0" smtClean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Sensitive </a:t>
            </a:r>
            <a:r>
              <a:rPr lang="en-US" altLang="zh-CN" sz="3200" b="1" dirty="0">
                <a:solidFill>
                  <a:srgbClr val="FF0000"/>
                </a:solidFill>
              </a:rPr>
              <a:t>to noisy data and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outliers</a:t>
            </a:r>
          </a:p>
          <a:p>
            <a:pPr lvl="1"/>
            <a:r>
              <a:rPr lang="en-US" altLang="zh-CN" sz="3200" dirty="0"/>
              <a:t>Not suitable to discover clusters with </a:t>
            </a:r>
            <a:r>
              <a:rPr lang="en-US" altLang="zh-CN" sz="3200" b="1" dirty="0"/>
              <a:t>non-convex </a:t>
            </a:r>
            <a:r>
              <a:rPr lang="en-US" altLang="zh-CN" sz="3200" b="1" dirty="0" smtClean="0"/>
              <a:t>shapes</a:t>
            </a:r>
          </a:p>
          <a:p>
            <a:pPr lvl="1"/>
            <a:r>
              <a:rPr lang="en-US" altLang="zh-CN" sz="3200" b="1" dirty="0"/>
              <a:t>Need to specify K, the number of clusters</a:t>
            </a:r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0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"/>
    </mc:Choice>
    <mc:Fallback xmlns="">
      <p:transition spd="slow" advTm="345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7134"/>
          </a:xfrm>
        </p:spPr>
        <p:txBody>
          <a:bodyPr/>
          <a:lstStyle/>
          <a:p>
            <a:r>
              <a:rPr lang="en-US" altLang="zh-CN" dirty="0" smtClean="0"/>
              <a:t>K-</a:t>
            </a:r>
            <a:r>
              <a:rPr lang="en-US" altLang="zh-CN" dirty="0" err="1" smtClean="0"/>
              <a:t>Medoids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283"/>
            <a:ext cx="12192000" cy="5980717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71"/>
    </mc:Choice>
    <mc:Fallback xmlns="">
      <p:transition spd="slow" advTm="17927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17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476" y="1161744"/>
            <a:ext cx="11462359" cy="5464523"/>
          </a:xfrm>
        </p:spPr>
        <p:txBody>
          <a:bodyPr/>
          <a:lstStyle/>
          <a:p>
            <a:r>
              <a:rPr lang="en-US" altLang="zh-CN" sz="3600" dirty="0" smtClean="0"/>
              <a:t>Efficiency</a:t>
            </a:r>
            <a:r>
              <a:rPr lang="en-US" altLang="zh-CN" sz="3600" dirty="0"/>
              <a:t>: 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tKn</a:t>
            </a:r>
            <a:r>
              <a:rPr lang="en-US" altLang="zh-CN" dirty="0" smtClean="0"/>
              <a:t>): </a:t>
            </a:r>
            <a:r>
              <a:rPr lang="en-US" altLang="zh-CN" sz="3200" dirty="0" smtClean="0"/>
              <a:t>n</a:t>
            </a:r>
            <a:r>
              <a:rPr lang="en-US" altLang="zh-CN" sz="3200" dirty="0"/>
              <a:t>: # of objects, K: # of clusters, and t: # of iterations</a:t>
            </a:r>
          </a:p>
          <a:p>
            <a:pPr marL="0" indent="0">
              <a:buNone/>
            </a:pPr>
            <a:r>
              <a:rPr lang="en-US" altLang="zh-CN" sz="3200" dirty="0" smtClean="0"/>
              <a:t>	Normally</a:t>
            </a:r>
            <a:r>
              <a:rPr lang="en-US" altLang="zh-CN" sz="3200" dirty="0"/>
              <a:t>, K, t &lt;&lt; n; thus, an efficient </a:t>
            </a:r>
            <a:r>
              <a:rPr lang="en-US" altLang="zh-CN" sz="3200" dirty="0" smtClean="0"/>
              <a:t>method</a:t>
            </a:r>
          </a:p>
          <a:p>
            <a:r>
              <a:rPr lang="en-US" altLang="zh-CN" sz="3600" dirty="0"/>
              <a:t>Improvement:</a:t>
            </a:r>
          </a:p>
          <a:p>
            <a:pPr lvl="1"/>
            <a:r>
              <a:rPr lang="en-US" altLang="zh-CN" sz="3200" dirty="0" smtClean="0"/>
              <a:t>The choice of the </a:t>
            </a:r>
            <a:r>
              <a:rPr lang="en-US" altLang="zh-CN" sz="3200" b="1" dirty="0" smtClean="0"/>
              <a:t>initial centroids</a:t>
            </a:r>
            <a:endParaRPr lang="en-US" altLang="zh-CN" sz="3200" dirty="0" smtClean="0"/>
          </a:p>
          <a:p>
            <a:pPr lvl="1"/>
            <a:r>
              <a:rPr lang="en-US" altLang="zh-CN" sz="3200" b="1" dirty="0" smtClean="0"/>
              <a:t>Sensitive </a:t>
            </a:r>
            <a:r>
              <a:rPr lang="en-US" altLang="zh-CN" sz="3200" b="1" dirty="0"/>
              <a:t>to noisy data and </a:t>
            </a:r>
            <a:r>
              <a:rPr lang="en-US" altLang="zh-CN" sz="3200" b="1" dirty="0" smtClean="0"/>
              <a:t>outliers</a:t>
            </a:r>
          </a:p>
          <a:p>
            <a:pPr lvl="1"/>
            <a:r>
              <a:rPr lang="en-US" altLang="zh-CN" sz="3200" dirty="0">
                <a:solidFill>
                  <a:srgbClr val="FF0000"/>
                </a:solidFill>
              </a:rPr>
              <a:t>Not suitable to discover clusters with </a:t>
            </a:r>
            <a:r>
              <a:rPr lang="en-US" altLang="zh-CN" sz="3200" b="1" dirty="0">
                <a:solidFill>
                  <a:srgbClr val="FF0000"/>
                </a:solidFill>
              </a:rPr>
              <a:t>non-convex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shapes</a:t>
            </a:r>
          </a:p>
          <a:p>
            <a:pPr lvl="1"/>
            <a:r>
              <a:rPr lang="en-US" altLang="zh-CN" sz="3200" b="1" dirty="0"/>
              <a:t>Need to specify K, the number of clusters</a:t>
            </a:r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6"/>
    </mc:Choice>
    <mc:Fallback xmlns="">
      <p:transition spd="slow" advTm="1395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2078"/>
            <a:ext cx="10515600" cy="59937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Kernel K-means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442575" y="4505358"/>
            <a:ext cx="7941502" cy="1893061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Idea:</a:t>
            </a:r>
          </a:p>
          <a:p>
            <a:pPr lvl="1"/>
            <a:r>
              <a:rPr lang="en-US" altLang="zh-CN" sz="3200" dirty="0" smtClean="0"/>
              <a:t>High-dimensional space, Kernel function</a:t>
            </a:r>
          </a:p>
          <a:p>
            <a:pPr lvl="1"/>
            <a:r>
              <a:rPr lang="en-US" altLang="zh-CN" sz="3200" dirty="0" smtClean="0"/>
              <a:t>K-means algorithm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74837" t="16987" r="3255" b="57260"/>
          <a:stretch/>
        </p:blipFill>
        <p:spPr>
          <a:xfrm>
            <a:off x="4008328" y="1113808"/>
            <a:ext cx="3845490" cy="2979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5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02"/>
    </mc:Choice>
    <mc:Fallback xmlns="">
      <p:transition spd="slow" advTm="7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2078"/>
            <a:ext cx="10515600" cy="59937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Kernel K-means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274"/>
            <a:ext cx="12192000" cy="5074286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42"/>
    </mc:Choice>
    <mc:Fallback xmlns="">
      <p:transition spd="slow" advTm="12024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Category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0784" y="1525000"/>
            <a:ext cx="9653016" cy="48758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What is cluster analysis</a:t>
            </a:r>
          </a:p>
          <a:p>
            <a:r>
              <a:rPr lang="en-US" altLang="zh-CN" sz="3600" dirty="0" smtClean="0"/>
              <a:t>Similarity Measure</a:t>
            </a:r>
          </a:p>
          <a:p>
            <a:r>
              <a:rPr lang="en-US" altLang="zh-CN" sz="3600" dirty="0" smtClean="0"/>
              <a:t>Cluster Method and Application</a:t>
            </a:r>
          </a:p>
          <a:p>
            <a:pPr lvl="1"/>
            <a:r>
              <a:rPr lang="en-US" altLang="zh-CN" sz="3200" dirty="0"/>
              <a:t>Partitioning-Based Clustering </a:t>
            </a:r>
            <a:r>
              <a:rPr lang="en-US" altLang="zh-CN" sz="3200" dirty="0" smtClean="0"/>
              <a:t>Method</a:t>
            </a:r>
            <a:endParaRPr lang="en-US" altLang="zh-CN" sz="3200" dirty="0"/>
          </a:p>
          <a:p>
            <a:pPr lvl="1"/>
            <a:r>
              <a:rPr lang="en-US" altLang="zh-CN" sz="3200" dirty="0" smtClean="0"/>
              <a:t>Hierarchical Clustering Method</a:t>
            </a:r>
          </a:p>
          <a:p>
            <a:pPr lvl="1"/>
            <a:r>
              <a:rPr lang="en-US" altLang="zh-CN" sz="3200" dirty="0" smtClean="0"/>
              <a:t>Density-Based Clustering Method</a:t>
            </a:r>
          </a:p>
          <a:p>
            <a:pPr lvl="1"/>
            <a:r>
              <a:rPr lang="en-US" altLang="zh-CN" sz="3200" dirty="0" smtClean="0"/>
              <a:t>Grid-Based </a:t>
            </a:r>
            <a:r>
              <a:rPr lang="en-US" altLang="zh-CN" sz="3200" dirty="0"/>
              <a:t>Clustering </a:t>
            </a:r>
            <a:r>
              <a:rPr lang="en-US" altLang="zh-CN" sz="3200" dirty="0" smtClean="0"/>
              <a:t>Method</a:t>
            </a:r>
            <a:endParaRPr lang="en-US" altLang="zh-CN" sz="3600" dirty="0" smtClean="0"/>
          </a:p>
          <a:p>
            <a:pPr marL="228600" lvl="1">
              <a:spcBef>
                <a:spcPts val="1000"/>
              </a:spcBef>
            </a:pPr>
            <a:r>
              <a:rPr lang="en-US" altLang="zh-CN" sz="3600" dirty="0" smtClean="0"/>
              <a:t>Cluster Evaluation</a:t>
            </a:r>
          </a:p>
        </p:txBody>
      </p:sp>
    </p:spTree>
    <p:extLst>
      <p:ext uri="{BB962C8B-B14F-4D97-AF65-F5344CB8AC3E}">
        <p14:creationId xmlns:p14="http://schemas.microsoft.com/office/powerpoint/2010/main" val="31622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62"/>
    </mc:Choice>
    <mc:Fallback xmlns="">
      <p:transition spd="slow" advTm="7826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2078"/>
            <a:ext cx="10515600" cy="59937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Kernel 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1609" y="1972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457"/>
            <a:ext cx="12192000" cy="61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70"/>
    </mc:Choice>
    <mc:Fallback xmlns="">
      <p:transition spd="slow" advTm="8307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2078"/>
            <a:ext cx="10515600" cy="59937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Kernel 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1609" y="1972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857"/>
          <a:stretch/>
        </p:blipFill>
        <p:spPr>
          <a:xfrm>
            <a:off x="0" y="701457"/>
            <a:ext cx="12192000" cy="59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42"/>
    </mc:Choice>
    <mc:Fallback xmlns="">
      <p:transition spd="slow" advTm="5714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17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476" y="1161744"/>
            <a:ext cx="11462359" cy="5464523"/>
          </a:xfrm>
        </p:spPr>
        <p:txBody>
          <a:bodyPr/>
          <a:lstStyle/>
          <a:p>
            <a:r>
              <a:rPr lang="en-US" altLang="zh-CN" sz="3600" dirty="0" smtClean="0"/>
              <a:t>Efficiency</a:t>
            </a:r>
            <a:r>
              <a:rPr lang="en-US" altLang="zh-CN" sz="3600" dirty="0"/>
              <a:t>: 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tKn</a:t>
            </a:r>
            <a:r>
              <a:rPr lang="en-US" altLang="zh-CN" dirty="0" smtClean="0"/>
              <a:t>): </a:t>
            </a:r>
            <a:r>
              <a:rPr lang="en-US" altLang="zh-CN" sz="3200" dirty="0" smtClean="0"/>
              <a:t>n</a:t>
            </a:r>
            <a:r>
              <a:rPr lang="en-US" altLang="zh-CN" sz="3200" dirty="0"/>
              <a:t>: # of objects, K: # of clusters, and t: # of iterations</a:t>
            </a:r>
          </a:p>
          <a:p>
            <a:pPr marL="0" indent="0">
              <a:buNone/>
            </a:pPr>
            <a:r>
              <a:rPr lang="en-US" altLang="zh-CN" sz="3200" dirty="0" smtClean="0"/>
              <a:t>	Normally</a:t>
            </a:r>
            <a:r>
              <a:rPr lang="en-US" altLang="zh-CN" sz="3200" dirty="0"/>
              <a:t>, K, t &lt;&lt; n; thus, an efficient </a:t>
            </a:r>
            <a:r>
              <a:rPr lang="en-US" altLang="zh-CN" sz="3200" dirty="0" smtClean="0"/>
              <a:t>method</a:t>
            </a:r>
          </a:p>
          <a:p>
            <a:r>
              <a:rPr lang="en-US" altLang="zh-CN" sz="3600" dirty="0"/>
              <a:t>Improvement:</a:t>
            </a:r>
          </a:p>
          <a:p>
            <a:pPr lvl="1"/>
            <a:r>
              <a:rPr lang="en-US" altLang="zh-CN" sz="3200" dirty="0" smtClean="0"/>
              <a:t>The choice of the </a:t>
            </a:r>
            <a:r>
              <a:rPr lang="en-US" altLang="zh-CN" sz="3200" b="1" dirty="0" smtClean="0"/>
              <a:t>initial centroids</a:t>
            </a:r>
            <a:endParaRPr lang="en-US" altLang="zh-CN" sz="3200" dirty="0" smtClean="0"/>
          </a:p>
          <a:p>
            <a:pPr lvl="1"/>
            <a:r>
              <a:rPr lang="en-US" altLang="zh-CN" sz="3200" b="1" dirty="0" smtClean="0"/>
              <a:t>Sensitive </a:t>
            </a:r>
            <a:r>
              <a:rPr lang="en-US" altLang="zh-CN" sz="3200" b="1" dirty="0"/>
              <a:t>to noisy data and </a:t>
            </a:r>
            <a:r>
              <a:rPr lang="en-US" altLang="zh-CN" sz="3200" b="1" dirty="0" smtClean="0"/>
              <a:t>outliers</a:t>
            </a:r>
          </a:p>
          <a:p>
            <a:pPr lvl="1"/>
            <a:r>
              <a:rPr lang="en-US" altLang="zh-CN" sz="3200" dirty="0"/>
              <a:t>Not suitable to discover clusters with </a:t>
            </a:r>
            <a:r>
              <a:rPr lang="en-US" altLang="zh-CN" sz="3200" b="1" dirty="0"/>
              <a:t>non-convex </a:t>
            </a:r>
            <a:r>
              <a:rPr lang="en-US" altLang="zh-CN" sz="3200" b="1" dirty="0" smtClean="0"/>
              <a:t>shapes</a:t>
            </a:r>
          </a:p>
          <a:p>
            <a:pPr lvl="1"/>
            <a:r>
              <a:rPr lang="en-US" altLang="zh-CN" sz="3200" b="1" dirty="0">
                <a:solidFill>
                  <a:srgbClr val="FF0000"/>
                </a:solidFill>
              </a:rPr>
              <a:t>Need to specify K, the number of clusters</a:t>
            </a:r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6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82"/>
    </mc:Choice>
    <mc:Fallback xmlns="">
      <p:transition spd="slow" advTm="4058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268" y="227339"/>
            <a:ext cx="11675301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Cluster </a:t>
            </a:r>
            <a:r>
              <a:rPr lang="en-US" altLang="zh-CN" dirty="0"/>
              <a:t>Method — </a:t>
            </a:r>
            <a:r>
              <a:rPr lang="en-US" altLang="zh-CN" sz="4000" dirty="0"/>
              <a:t>Hierarchical Clustering Methods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463" y="943109"/>
            <a:ext cx="10897644" cy="2530259"/>
          </a:xfrm>
        </p:spPr>
        <p:txBody>
          <a:bodyPr>
            <a:normAutofit/>
          </a:bodyPr>
          <a:lstStyle/>
          <a:p>
            <a:pPr marL="457200" lvl="1" indent="0">
              <a:spcAft>
                <a:spcPts val="600"/>
              </a:spcAft>
              <a:buNone/>
            </a:pPr>
            <a:r>
              <a:rPr lang="en-US" altLang="zh-CN" sz="3200" dirty="0" smtClean="0"/>
              <a:t>Generate </a:t>
            </a:r>
            <a:r>
              <a:rPr lang="en-US" altLang="zh-CN" sz="3200" dirty="0"/>
              <a:t>a clustering </a:t>
            </a:r>
            <a:r>
              <a:rPr lang="en-US" altLang="zh-CN" sz="3200" dirty="0" smtClean="0"/>
              <a:t>hierarchy (drawn </a:t>
            </a:r>
            <a:r>
              <a:rPr lang="en-US" altLang="zh-CN" sz="3200" dirty="0"/>
              <a:t>as a </a:t>
            </a:r>
            <a:r>
              <a:rPr lang="en-US" altLang="zh-CN" sz="3200" dirty="0" err="1"/>
              <a:t>dendrogram</a:t>
            </a:r>
            <a:r>
              <a:rPr lang="en-US" altLang="zh-CN" sz="3200" dirty="0"/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zh-CN" sz="3200" dirty="0" smtClean="0"/>
              <a:t>Not </a:t>
            </a:r>
            <a:r>
              <a:rPr lang="en-US" altLang="zh-CN" sz="3200" dirty="0"/>
              <a:t>required to specify K, </a:t>
            </a:r>
            <a:r>
              <a:rPr lang="en-US" altLang="zh-CN" sz="3200" dirty="0" smtClean="0"/>
              <a:t>the number </a:t>
            </a:r>
            <a:r>
              <a:rPr lang="en-US" altLang="zh-CN" sz="3200" dirty="0"/>
              <a:t>of clusters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zh-CN" sz="3200" dirty="0" smtClean="0"/>
              <a:t>More </a:t>
            </a:r>
            <a:r>
              <a:rPr lang="en-US" altLang="zh-CN" sz="3200" dirty="0"/>
              <a:t>deterministic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zh-CN" sz="3200" dirty="0" smtClean="0"/>
              <a:t>No </a:t>
            </a:r>
            <a:r>
              <a:rPr lang="en-US" altLang="zh-CN" sz="3200" dirty="0"/>
              <a:t>iterative refinement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472" r="2676"/>
          <a:stretch/>
        </p:blipFill>
        <p:spPr>
          <a:xfrm>
            <a:off x="1220765" y="3345882"/>
            <a:ext cx="6469867" cy="3514947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7690632" y="3467708"/>
            <a:ext cx="3294346" cy="326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500" b="1" dirty="0" smtClean="0">
                <a:solidFill>
                  <a:srgbClr val="FF0000"/>
                </a:solidFill>
              </a:rPr>
              <a:t>bottom-up</a:t>
            </a:r>
          </a:p>
          <a:p>
            <a:pPr marL="0" indent="0" algn="ctr">
              <a:buNone/>
            </a:pPr>
            <a:endParaRPr lang="en-US" altLang="zh-CN" sz="35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altLang="zh-CN" sz="35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altLang="zh-CN" sz="35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zh-CN" altLang="en-US" sz="3500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3500" b="1" dirty="0" smtClean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3500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3500" b="1" dirty="0" smtClean="0">
                <a:solidFill>
                  <a:srgbClr val="FF0000"/>
                </a:solidFill>
              </a:rPr>
              <a:t>top-down</a:t>
            </a:r>
            <a:endParaRPr lang="en-US" altLang="zh-CN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055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12"/>
    </mc:Choice>
    <mc:Fallback xmlns="">
      <p:transition spd="slow" advTm="17981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87" y="256381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Agglomerative Clustering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581944"/>
            <a:ext cx="114776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3"/>
    </mc:Choice>
    <mc:Fallback xmlns="">
      <p:transition spd="slow" advTm="3736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5" y="446329"/>
            <a:ext cx="11217315" cy="88618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zh-CN" dirty="0"/>
              <a:t>Agglomerative Clustering </a:t>
            </a:r>
            <a:r>
              <a:rPr lang="en-US" altLang="zh-CN" dirty="0" smtClean="0"/>
              <a:t>Algorithms</a:t>
            </a:r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614" t="1433" r="1170" b="29169"/>
          <a:stretch/>
        </p:blipFill>
        <p:spPr>
          <a:xfrm>
            <a:off x="136485" y="2500133"/>
            <a:ext cx="11988191" cy="22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46"/>
    </mc:Choice>
    <mc:Fallback xmlns="">
      <p:transition spd="slow" advTm="4424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5" y="183282"/>
            <a:ext cx="11217315" cy="88618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zh-CN" dirty="0"/>
              <a:t>Agglomerative Clustering </a:t>
            </a:r>
            <a:r>
              <a:rPr lang="en-US" altLang="zh-CN" dirty="0" smtClean="0"/>
              <a:t>Algorithms</a:t>
            </a:r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4941"/>
            <a:ext cx="12192000" cy="2707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411" t="-621" r="1" b="1"/>
          <a:stretch/>
        </p:blipFill>
        <p:spPr>
          <a:xfrm>
            <a:off x="25052" y="1069463"/>
            <a:ext cx="12141896" cy="27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46"/>
    </mc:Choice>
    <mc:Fallback xmlns="">
      <p:transition spd="slow" advTm="4424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87" y="256381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Agglomerative Clustering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581944"/>
            <a:ext cx="114776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70"/>
    </mc:Choice>
    <mc:Fallback xmlns="">
      <p:transition spd="slow" advTm="5837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643" y="42961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Divisive Clustering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3165"/>
          <a:stretch/>
        </p:blipFill>
        <p:spPr>
          <a:xfrm>
            <a:off x="254643" y="1480376"/>
            <a:ext cx="11806177" cy="42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12"/>
    </mc:Choice>
    <mc:Fallback xmlns="">
      <p:transition spd="slow" advTm="5101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911" y="-8361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Divisive Clustering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38025" r="3165"/>
          <a:stretch/>
        </p:blipFill>
        <p:spPr>
          <a:xfrm>
            <a:off x="192911" y="1044421"/>
            <a:ext cx="11806177" cy="26094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5231" y="3774164"/>
            <a:ext cx="8373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Choose which cluster to split:	the value of SSE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315231" y="4555368"/>
            <a:ext cx="7684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How to split the cluster:	difference of SSE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959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96"/>
    </mc:Choice>
    <mc:Fallback xmlns="">
      <p:transition spd="slow" advTm="12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838" y="16283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 is cluster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401" y="1853853"/>
            <a:ext cx="11720708" cy="2893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b="1" dirty="0" smtClean="0"/>
              <a:t>Cluster</a:t>
            </a:r>
            <a:endParaRPr lang="en-US" altLang="zh-CN" sz="3600" b="1" dirty="0" smtClean="0"/>
          </a:p>
          <a:p>
            <a:pPr marL="0" indent="0">
              <a:buNone/>
            </a:pPr>
            <a:endParaRPr lang="en-US" altLang="zh-CN" sz="1000" b="1" dirty="0" smtClean="0"/>
          </a:p>
          <a:p>
            <a:pPr marL="0" indent="0">
              <a:buNone/>
            </a:pPr>
            <a:r>
              <a:rPr lang="en-US" altLang="zh-CN" sz="3600" b="1" dirty="0" smtClean="0"/>
              <a:t>	</a:t>
            </a:r>
            <a:r>
              <a:rPr lang="en-US" altLang="zh-CN" sz="3600" dirty="0"/>
              <a:t>A cluster is a collection of data objects which are</a:t>
            </a:r>
            <a:br>
              <a:rPr lang="en-US" altLang="zh-CN" sz="3600" dirty="0"/>
            </a:br>
            <a:r>
              <a:rPr lang="en-US" altLang="zh-CN" sz="3600" dirty="0" smtClean="0"/>
              <a:t>	   </a:t>
            </a:r>
            <a:r>
              <a:rPr lang="en-US" altLang="zh-CN" sz="4800" dirty="0" smtClean="0"/>
              <a:t>-</a:t>
            </a:r>
            <a:r>
              <a:rPr lang="en-US" altLang="zh-CN" sz="3200" dirty="0" smtClean="0"/>
              <a:t>Similar to </a:t>
            </a:r>
            <a:r>
              <a:rPr lang="en-US" altLang="zh-CN" sz="3200" dirty="0"/>
              <a:t>one another within the same group (i.e., cluster)</a:t>
            </a:r>
            <a:br>
              <a:rPr lang="en-US" altLang="zh-CN" sz="3200" dirty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	   </a:t>
            </a:r>
            <a:r>
              <a:rPr lang="en-US" altLang="zh-CN" sz="4800" dirty="0" smtClean="0"/>
              <a:t>-</a:t>
            </a:r>
            <a:r>
              <a:rPr lang="en-US" altLang="zh-CN" sz="3200" dirty="0" smtClean="0"/>
              <a:t>Dissimilar to </a:t>
            </a:r>
            <a:r>
              <a:rPr lang="en-US" altLang="zh-CN" sz="3200" dirty="0"/>
              <a:t>the objects in other groups (i.e., clusters</a:t>
            </a:r>
            <a:r>
              <a:rPr lang="en-US" altLang="zh-CN" sz="3200" dirty="0" smtClean="0"/>
              <a:t>)</a:t>
            </a:r>
            <a:endParaRPr lang="en-US" altLang="zh-CN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70599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00"/>
    </mc:Choice>
    <mc:Fallback xmlns="">
      <p:transition spd="slow" advTm="309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Cluster Method — Hierarchical Clustering Methods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 smtClean="0"/>
              <a:t>Advantage:</a:t>
            </a:r>
          </a:p>
          <a:p>
            <a:pPr marL="0" indent="0">
              <a:buNone/>
            </a:pPr>
            <a:r>
              <a:rPr lang="en-US" altLang="zh-CN" sz="4000" dirty="0"/>
              <a:t>	</a:t>
            </a:r>
            <a:r>
              <a:rPr lang="en-US" altLang="zh-CN" sz="4000" dirty="0" smtClean="0"/>
              <a:t>Not need specify K, the number of clusters</a:t>
            </a:r>
          </a:p>
          <a:p>
            <a:pPr marL="0" indent="0">
              <a:buNone/>
            </a:pPr>
            <a:r>
              <a:rPr lang="en-US" altLang="zh-CN" sz="4000" dirty="0"/>
              <a:t>	Not generate globular clusters</a:t>
            </a:r>
            <a:endParaRPr lang="en-US" altLang="zh-CN" sz="4000" dirty="0" smtClean="0"/>
          </a:p>
          <a:p>
            <a:pPr marL="0" indent="0">
              <a:buNone/>
            </a:pPr>
            <a:r>
              <a:rPr lang="en-US" altLang="zh-CN" sz="4000" dirty="0" smtClean="0"/>
              <a:t>Disadvantage:</a:t>
            </a:r>
          </a:p>
          <a:p>
            <a:pPr marL="0" indent="0">
              <a:buNone/>
            </a:pPr>
            <a:r>
              <a:rPr lang="en-US" altLang="zh-CN" sz="4000" dirty="0"/>
              <a:t>	Irreversible process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922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05"/>
    </mc:Choice>
    <mc:Fallback xmlns="">
      <p:transition spd="slow" advTm="2750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145" y="356258"/>
            <a:ext cx="10515600" cy="1325563"/>
          </a:xfrm>
        </p:spPr>
        <p:txBody>
          <a:bodyPr/>
          <a:lstStyle/>
          <a:p>
            <a:r>
              <a:rPr lang="en-US" altLang="zh-CN" dirty="0"/>
              <a:t>Cluster </a:t>
            </a:r>
            <a:r>
              <a:rPr lang="en-US" altLang="zh-CN" dirty="0" smtClean="0"/>
              <a:t>Method — Density-Based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31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51"/>
    </mc:Choice>
    <mc:Fallback xmlns="">
      <p:transition spd="slow" advTm="5655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7" y="439837"/>
            <a:ext cx="12411918" cy="740781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Density-Based </a:t>
            </a:r>
            <a:r>
              <a:rPr lang="en-US" altLang="zh-CN" sz="4000" dirty="0" smtClean="0"/>
              <a:t>Clustering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— DBSCAN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lang="zh-CN" altLang="en-US" sz="40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164466" y="2164465"/>
            <a:ext cx="6956083" cy="3838575"/>
            <a:chOff x="2187615" y="1825625"/>
            <a:chExt cx="6956083" cy="38385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073" y="1825625"/>
              <a:ext cx="6905625" cy="383857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187615" y="2534856"/>
              <a:ext cx="567160" cy="509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内容占位符 2"/>
          <p:cNvSpPr txBox="1">
            <a:spLocks/>
          </p:cNvSpPr>
          <p:nvPr/>
        </p:nvSpPr>
        <p:spPr>
          <a:xfrm>
            <a:off x="571982" y="1180618"/>
            <a:ext cx="11986550" cy="196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A </a:t>
            </a:r>
            <a:r>
              <a:rPr lang="en-US" altLang="zh-CN" i="1" dirty="0" smtClean="0"/>
              <a:t>density-based </a:t>
            </a:r>
            <a:r>
              <a:rPr lang="en-US" altLang="zh-CN" dirty="0" smtClean="0"/>
              <a:t>notion of cluster</a:t>
            </a:r>
            <a:br>
              <a:rPr lang="en-US" altLang="zh-CN" dirty="0" smtClean="0"/>
            </a:br>
            <a:r>
              <a:rPr lang="en-US" altLang="zh-CN" dirty="0" smtClean="0"/>
              <a:t>	A </a:t>
            </a:r>
            <a:r>
              <a:rPr lang="en-US" altLang="zh-CN" i="1" dirty="0" smtClean="0"/>
              <a:t>cluster </a:t>
            </a:r>
            <a:r>
              <a:rPr lang="en-US" altLang="zh-CN" dirty="0" smtClean="0"/>
              <a:t>is defined as a maximal set of density-connected points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3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50"/>
    </mc:Choice>
    <mc:Fallback xmlns="">
      <p:transition spd="slow" advTm="5365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7" y="439837"/>
            <a:ext cx="12411918" cy="740781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Density-Based </a:t>
            </a:r>
            <a:r>
              <a:rPr lang="en-US" altLang="zh-CN" sz="4000" dirty="0" smtClean="0"/>
              <a:t>Clustering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— DBSCAN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9" y="1180618"/>
            <a:ext cx="4162425" cy="2409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74942"/>
          <a:stretch/>
        </p:blipFill>
        <p:spPr>
          <a:xfrm>
            <a:off x="4306144" y="2789356"/>
            <a:ext cx="7800975" cy="4033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44" y="1480162"/>
            <a:ext cx="7153275" cy="1009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479" y="4183615"/>
            <a:ext cx="7762875" cy="1400175"/>
          </a:xfrm>
          <a:prstGeom prst="rect">
            <a:avLst/>
          </a:prstGeom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838200" y="3402957"/>
            <a:ext cx="10515600" cy="27740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7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51"/>
    </mc:Choice>
    <mc:Fallback xmlns="">
      <p:transition spd="slow" advTm="7985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376" t="-349" r="-1"/>
          <a:stretch/>
        </p:blipFill>
        <p:spPr>
          <a:xfrm>
            <a:off x="136860" y="302812"/>
            <a:ext cx="8105668" cy="5716023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1823" t="317" r="2478" b="739"/>
          <a:stretch/>
        </p:blipFill>
        <p:spPr>
          <a:xfrm>
            <a:off x="8245033" y="127322"/>
            <a:ext cx="3946967" cy="64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57"/>
    </mc:Choice>
    <mc:Fallback xmlns="">
      <p:transition spd="slow" advTm="13925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7" y="439837"/>
            <a:ext cx="12411918" cy="740781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Density-Based </a:t>
            </a:r>
            <a:r>
              <a:rPr lang="en-US" altLang="zh-CN" sz="4000" dirty="0" smtClean="0"/>
              <a:t>Clustering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— DBSCAN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lang="zh-CN" altLang="en-US" sz="40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76"/>
            <a:ext cx="12192000" cy="403315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254651" y="4396636"/>
            <a:ext cx="3194137" cy="2309276"/>
            <a:chOff x="8254651" y="4396636"/>
            <a:chExt cx="3194137" cy="230927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65548" t="34509" r="19247" b="47679"/>
            <a:stretch/>
          </p:blipFill>
          <p:spPr>
            <a:xfrm>
              <a:off x="8254651" y="4677205"/>
              <a:ext cx="3194137" cy="202870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855901" y="4396636"/>
              <a:ext cx="926925" cy="651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607463" y="4396636"/>
              <a:ext cx="438411" cy="4759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23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23"/>
    </mc:Choice>
    <mc:Fallback xmlns="">
      <p:transition spd="slow" advTm="5632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1283"/>
            <a:ext cx="10515600" cy="1325563"/>
          </a:xfrm>
        </p:spPr>
        <p:txBody>
          <a:bodyPr/>
          <a:lstStyle/>
          <a:p>
            <a:r>
              <a:rPr lang="en-US" altLang="zh-CN" dirty="0"/>
              <a:t>Cluster </a:t>
            </a:r>
            <a:r>
              <a:rPr lang="en-US" altLang="zh-CN" dirty="0" smtClean="0"/>
              <a:t>Method — Grid-Based </a:t>
            </a:r>
            <a:r>
              <a:rPr lang="en-US" altLang="zh-CN" dirty="0"/>
              <a:t>Clustering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665" t="1851" r="-1" b="2542"/>
          <a:stretch/>
        </p:blipFill>
        <p:spPr>
          <a:xfrm>
            <a:off x="0" y="1585732"/>
            <a:ext cx="12192000" cy="41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"/>
    </mc:Choice>
    <mc:Fallback xmlns="">
      <p:transition spd="slow" advTm="203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421"/>
            <a:ext cx="10515600" cy="1325563"/>
          </a:xfrm>
        </p:spPr>
        <p:txBody>
          <a:bodyPr/>
          <a:lstStyle/>
          <a:p>
            <a:r>
              <a:rPr lang="en-US" altLang="zh-CN" dirty="0"/>
              <a:t>Grid-Based Clustering —  </a:t>
            </a:r>
            <a:r>
              <a:rPr lang="en-US" altLang="zh-CN" dirty="0" smtClean="0"/>
              <a:t>CLIQUE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4439125"/>
            <a:ext cx="10515600" cy="2324930"/>
          </a:xfrm>
        </p:spPr>
        <p:txBody>
          <a:bodyPr/>
          <a:lstStyle/>
          <a:p>
            <a:r>
              <a:rPr lang="en-US" altLang="zh-CN" dirty="0" smtClean="0"/>
              <a:t>Identify subspace </a:t>
            </a:r>
            <a:r>
              <a:rPr lang="en-US" altLang="zh-CN" dirty="0"/>
              <a:t>that contains </a:t>
            </a:r>
            <a:r>
              <a:rPr lang="en-US" altLang="zh-CN" dirty="0" smtClean="0"/>
              <a:t>clusters</a:t>
            </a:r>
          </a:p>
          <a:p>
            <a:r>
              <a:rPr lang="en-US" altLang="zh-CN" dirty="0" smtClean="0"/>
              <a:t>Identify clusters</a:t>
            </a:r>
          </a:p>
          <a:p>
            <a:r>
              <a:rPr lang="en-US" altLang="zh-CN" dirty="0" smtClean="0"/>
              <a:t>Generate the minimal </a:t>
            </a:r>
            <a:r>
              <a:rPr lang="en-US" altLang="zh-CN" dirty="0"/>
              <a:t>descriptions of the cluster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220"/>
            <a:ext cx="12192000" cy="32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9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Cluster 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476" y="1325563"/>
            <a:ext cx="12339181" cy="46618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altLang="zh-CN" sz="3600" dirty="0" smtClean="0">
                <a:latin typeface="+mj-lt"/>
                <a:ea typeface="+mj-ea"/>
                <a:cs typeface="+mj-cs"/>
              </a:rPr>
              <a:t>Data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summarization, compression, and </a:t>
            </a:r>
            <a:r>
              <a:rPr lang="en-US" altLang="zh-CN" sz="3600" dirty="0" smtClean="0">
                <a:latin typeface="+mj-lt"/>
                <a:ea typeface="+mj-ea"/>
                <a:cs typeface="+mj-cs"/>
              </a:rPr>
              <a:t>reduction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altLang="zh-CN" sz="3600" dirty="0" smtClean="0">
                <a:latin typeface="+mj-lt"/>
                <a:ea typeface="+mj-ea"/>
                <a:cs typeface="+mj-cs"/>
              </a:rPr>
              <a:t>Collaborative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filtering, recommendation </a:t>
            </a:r>
            <a:r>
              <a:rPr lang="en-US" altLang="zh-CN" sz="3600" dirty="0" smtClean="0">
                <a:latin typeface="+mj-lt"/>
                <a:ea typeface="+mj-ea"/>
                <a:cs typeface="+mj-cs"/>
              </a:rPr>
              <a:t>systems,…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3600" dirty="0" smtClean="0">
                <a:latin typeface="+mj-lt"/>
                <a:ea typeface="+mj-ea"/>
                <a:cs typeface="+mj-cs"/>
              </a:rPr>
              <a:t>-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Dynamic trend </a:t>
            </a:r>
            <a:r>
              <a:rPr lang="en-US" altLang="zh-CN" sz="3600" dirty="0" smtClean="0">
                <a:latin typeface="+mj-lt"/>
                <a:ea typeface="+mj-ea"/>
                <a:cs typeface="+mj-cs"/>
              </a:rPr>
              <a:t>detection</a:t>
            </a:r>
            <a:endParaRPr lang="en-US" altLang="zh-CN" sz="3600" dirty="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3600" dirty="0" smtClean="0">
                <a:latin typeface="+mj-lt"/>
                <a:ea typeface="+mj-ea"/>
                <a:cs typeface="+mj-cs"/>
              </a:rPr>
              <a:t>-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Multimedia data analysis, biological data </a:t>
            </a:r>
            <a:r>
              <a:rPr lang="en-US" altLang="zh-CN" sz="3600" dirty="0" smtClean="0">
                <a:latin typeface="+mj-lt"/>
                <a:ea typeface="+mj-ea"/>
                <a:cs typeface="+mj-cs"/>
              </a:rPr>
              <a:t>analysis,…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3600" dirty="0" smtClean="0">
                <a:latin typeface="+mj-lt"/>
                <a:ea typeface="+mj-ea"/>
                <a:cs typeface="+mj-cs"/>
              </a:rPr>
              <a:t>-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A key intermediate step for other data mining tasks</a:t>
            </a:r>
            <a:endParaRPr lang="zh-CN" alt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159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34" y="19234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Cluster Evaluation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586" y="2235931"/>
            <a:ext cx="10515600" cy="3831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089"/>
          <a:stretch/>
        </p:blipFill>
        <p:spPr>
          <a:xfrm>
            <a:off x="112734" y="1517903"/>
            <a:ext cx="11937304" cy="6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50"/>
    </mc:Choice>
    <mc:Fallback xmlns="">
      <p:transition spd="slow" advTm="8595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927" y="45890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 is cluster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927" y="2003512"/>
            <a:ext cx="12455569" cy="1929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 smtClean="0"/>
              <a:t>Cluster </a:t>
            </a:r>
            <a:r>
              <a:rPr lang="en-US" altLang="zh-CN" sz="4000" b="1" dirty="0"/>
              <a:t>analysis </a:t>
            </a:r>
            <a:r>
              <a:rPr lang="en-US" altLang="zh-CN" sz="4000" dirty="0"/>
              <a:t>(or </a:t>
            </a:r>
            <a:r>
              <a:rPr lang="en-US" altLang="zh-CN" sz="4000" b="1" i="1" dirty="0" smtClean="0"/>
              <a:t>clustering</a:t>
            </a:r>
            <a:r>
              <a:rPr lang="en-US" altLang="zh-CN" sz="4000" dirty="0" smtClean="0"/>
              <a:t>)</a:t>
            </a:r>
          </a:p>
          <a:p>
            <a:pPr marL="0" indent="0">
              <a:buNone/>
            </a:pPr>
            <a:r>
              <a:rPr lang="en-US" altLang="zh-CN" sz="3600" dirty="0"/>
              <a:t>	 Given a set of data points, partition them into a set of groups </a:t>
            </a:r>
            <a:r>
              <a:rPr lang="en-US" altLang="zh-CN" sz="3600" dirty="0" smtClean="0"/>
              <a:t>(clusters)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92108" y="4521569"/>
            <a:ext cx="12459180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3600" dirty="0">
                <a:solidFill>
                  <a:prstClr val="black"/>
                </a:solidFill>
              </a:rPr>
              <a:t>Cluster analysis is </a:t>
            </a:r>
            <a:r>
              <a:rPr lang="en-US" altLang="zh-CN" sz="3600" i="1" dirty="0">
                <a:solidFill>
                  <a:srgbClr val="FF0000"/>
                </a:solidFill>
              </a:rPr>
              <a:t>unsupervised learning </a:t>
            </a:r>
            <a:r>
              <a:rPr lang="en-US" altLang="zh-CN" sz="3600" dirty="0" smtClean="0">
                <a:solidFill>
                  <a:prstClr val="black"/>
                </a:solidFill>
              </a:rPr>
              <a:t>(no </a:t>
            </a:r>
            <a:r>
              <a:rPr lang="en-US" altLang="zh-CN" sz="3600" dirty="0">
                <a:solidFill>
                  <a:prstClr val="black"/>
                </a:solidFill>
              </a:rPr>
              <a:t>predefined classes)</a:t>
            </a:r>
            <a:r>
              <a:rPr lang="en-US" altLang="zh-CN" sz="3600" b="1" dirty="0">
                <a:solidFill>
                  <a:prstClr val="black"/>
                </a:solidFill>
              </a:rPr>
              <a:t/>
            </a:r>
            <a:br>
              <a:rPr lang="en-US" altLang="zh-CN" sz="3600" b="1" dirty="0">
                <a:solidFill>
                  <a:prstClr val="black"/>
                </a:solidFill>
              </a:rPr>
            </a:br>
            <a:r>
              <a:rPr lang="en-US" altLang="zh-CN" sz="3600" dirty="0">
                <a:solidFill>
                  <a:prstClr val="black"/>
                </a:solidFill>
              </a:rPr>
              <a:t>	</a:t>
            </a:r>
            <a:r>
              <a:rPr lang="en-US" altLang="zh-CN" sz="3200" dirty="0">
                <a:solidFill>
                  <a:prstClr val="black"/>
                </a:solidFill>
              </a:rPr>
              <a:t>This contrasts with </a:t>
            </a:r>
            <a:r>
              <a:rPr lang="en-US" altLang="zh-CN" sz="3200" i="1" dirty="0">
                <a:solidFill>
                  <a:prstClr val="black"/>
                </a:solidFill>
              </a:rPr>
              <a:t>classification </a:t>
            </a:r>
            <a:r>
              <a:rPr lang="en-US" altLang="zh-CN" sz="3200" dirty="0" smtClean="0">
                <a:solidFill>
                  <a:prstClr val="black"/>
                </a:solidFill>
              </a:rPr>
              <a:t>(</a:t>
            </a:r>
            <a:r>
              <a:rPr lang="en-US" altLang="zh-CN" sz="3200" i="1" dirty="0" smtClean="0">
                <a:solidFill>
                  <a:prstClr val="black"/>
                </a:solidFill>
              </a:rPr>
              <a:t>supervised </a:t>
            </a:r>
            <a:r>
              <a:rPr lang="en-US" altLang="zh-CN" sz="3200" i="1" dirty="0">
                <a:solidFill>
                  <a:prstClr val="black"/>
                </a:solidFill>
              </a:rPr>
              <a:t>learning</a:t>
            </a:r>
            <a:r>
              <a:rPr lang="en-US" altLang="zh-CN" sz="3200" dirty="0">
                <a:solidFill>
                  <a:prstClr val="black"/>
                </a:solidFill>
              </a:rPr>
              <a:t>) </a:t>
            </a:r>
            <a:endParaRPr lang="zh-CN" altLang="en-US" sz="3600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06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68"/>
    </mc:Choice>
    <mc:Fallback xmlns="">
      <p:transition spd="slow" advTm="57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615" y="311269"/>
            <a:ext cx="12301602" cy="1325563"/>
          </a:xfrm>
        </p:spPr>
        <p:txBody>
          <a:bodyPr>
            <a:normAutofit fontScale="90000"/>
          </a:bodyPr>
          <a:lstStyle/>
          <a:p>
            <a:r>
              <a:rPr lang="en-US" altLang="zh-CN" sz="4900" dirty="0" err="1" smtClean="0"/>
              <a:t>ClusterEnG</a:t>
            </a:r>
            <a:r>
              <a:rPr lang="en-US" altLang="zh-CN" dirty="0"/>
              <a:t> </a:t>
            </a:r>
            <a:r>
              <a:rPr lang="en-US" altLang="zh-CN" sz="3600" dirty="0"/>
              <a:t>http://</a:t>
            </a:r>
            <a:r>
              <a:rPr lang="en-US" altLang="zh-CN" sz="3600" dirty="0" smtClean="0"/>
              <a:t>education.knoweng.org/clustering/index.php</a:t>
            </a:r>
            <a:r>
              <a:rPr lang="en-US" altLang="zh-CN" sz="3600" dirty="0"/>
              <a:t>.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243" y="2406453"/>
            <a:ext cx="109143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/>
              <a:t>	</a:t>
            </a:r>
            <a:r>
              <a:rPr lang="en-US" altLang="zh-CN" sz="3600" dirty="0" err="1" smtClean="0"/>
              <a:t>ClusterEnG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is an interactive platform for clustering analysis, developed by the Computational Biology Group at </a:t>
            </a:r>
            <a:r>
              <a:rPr lang="en-US" altLang="zh-CN" sz="3600" dirty="0" smtClean="0"/>
              <a:t>UIUC. 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774" t="14801" r="753" b="7698"/>
          <a:stretch/>
        </p:blipFill>
        <p:spPr>
          <a:xfrm>
            <a:off x="199997" y="1064711"/>
            <a:ext cx="11992003" cy="52233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0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4"/>
    </mc:Choice>
    <mc:Fallback xmlns="">
      <p:transition spd="slow" advTm="49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43197" y="26824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6600" b="1" dirty="0" smtClean="0"/>
              <a:t>Thank you !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2283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140" y="421329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 is cluster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86889" y="2730022"/>
            <a:ext cx="8710287" cy="2543435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zh-CN" sz="4000" dirty="0"/>
              <a:t>Typical ways to use/apply cluster </a:t>
            </a:r>
            <a:r>
              <a:rPr lang="en-US" altLang="zh-CN" sz="4000" dirty="0" smtClean="0"/>
              <a:t>analysis</a:t>
            </a:r>
          </a:p>
          <a:p>
            <a:pPr lvl="2"/>
            <a:r>
              <a:rPr lang="en-US" altLang="zh-CN" sz="3600" dirty="0" smtClean="0"/>
              <a:t>  Stand-alone tool</a:t>
            </a:r>
            <a:endParaRPr lang="en-US" altLang="zh-CN" sz="3600" dirty="0"/>
          </a:p>
          <a:p>
            <a:pPr lvl="2"/>
            <a:r>
              <a:rPr lang="en-US" altLang="zh-CN" sz="3600" dirty="0" smtClean="0"/>
              <a:t>  Preprocessing step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55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20"/>
    </mc:Choice>
    <mc:Fallback xmlns="">
      <p:transition spd="slow" advTm="5952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846" y="11493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Similarity Measures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0492"/>
            <a:ext cx="10515600" cy="5417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 smtClean="0"/>
              <a:t>Similarity function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3200" dirty="0" smtClean="0"/>
              <a:t>Similarity between two data objects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 smtClean="0"/>
              <a:t>	The </a:t>
            </a:r>
            <a:r>
              <a:rPr lang="en-US" altLang="zh-CN" sz="3200" dirty="0"/>
              <a:t>higher value, the more alike</a:t>
            </a:r>
            <a:br>
              <a:rPr lang="en-US" altLang="zh-CN" sz="3200" dirty="0"/>
            </a:br>
            <a:r>
              <a:rPr lang="en-US" altLang="zh-CN" sz="3200" dirty="0" smtClean="0"/>
              <a:t>	Range </a:t>
            </a:r>
            <a:r>
              <a:rPr lang="en-US" altLang="zh-CN" sz="3200" dirty="0"/>
              <a:t>[0,1]: 0: no similarity; 1: completely </a:t>
            </a:r>
            <a:r>
              <a:rPr lang="en-US" altLang="zh-CN" sz="3200" dirty="0" smtClean="0"/>
              <a:t>similar</a:t>
            </a:r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4000" dirty="0" smtClean="0"/>
              <a:t>Distance function</a:t>
            </a:r>
          </a:p>
          <a:p>
            <a:pPr marL="0" indent="0">
              <a:buNone/>
            </a:pPr>
            <a:r>
              <a:rPr lang="en-US" altLang="zh-CN" sz="4000" dirty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Difference between 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two data </a:t>
            </a: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objects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	The 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lower, the more alike</a:t>
            </a:r>
            <a:b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zh-CN" sz="3200" dirty="0" smtClean="0">
                <a:solidFill>
                  <a:srgbClr val="BD582C"/>
                </a:solidFill>
                <a:latin typeface="Wingdings-Regular"/>
              </a:rPr>
              <a:t> 	</a:t>
            </a: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Range 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[0, 1] or [0, ∞</a:t>
            </a: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646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87"/>
    </mc:Choice>
    <mc:Fallback xmlns="">
      <p:transition spd="slow" advTm="11988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899" y="18976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Similarity Measures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1038" y="16030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zh-CN" sz="4000" dirty="0" smtClean="0"/>
              <a:t>Distance</a:t>
            </a:r>
          </a:p>
          <a:p>
            <a:pPr marL="0" indent="0">
              <a:buNone/>
            </a:pPr>
            <a:r>
              <a:rPr lang="en-US" altLang="zh-CN" sz="3600" dirty="0" smtClean="0"/>
              <a:t>	</a:t>
            </a:r>
            <a:r>
              <a:rPr lang="en-US" altLang="zh-CN" sz="3600" dirty="0" err="1" smtClean="0"/>
              <a:t>Minkowski</a:t>
            </a:r>
            <a:r>
              <a:rPr lang="en-US" altLang="zh-CN" sz="3600" dirty="0" smtClean="0"/>
              <a:t> Distance =</a:t>
            </a:r>
            <a:endParaRPr lang="en-US" altLang="zh-CN" sz="3600" dirty="0"/>
          </a:p>
          <a:p>
            <a:pPr marL="0" indent="0">
              <a:buNone/>
            </a:pP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844" y="3478441"/>
            <a:ext cx="7355709" cy="600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838" y="1913344"/>
            <a:ext cx="2697330" cy="1479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14893" y="5086152"/>
            <a:ext cx="4759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 = 1 </a:t>
            </a:r>
            <a:r>
              <a:rPr lang="en-US" altLang="zh-CN" sz="2800" dirty="0"/>
              <a:t>—&gt; </a:t>
            </a:r>
            <a:r>
              <a:rPr lang="en-US" altLang="zh-CN" sz="2800" dirty="0" smtClean="0"/>
              <a:t>Manhattan Distance</a:t>
            </a:r>
          </a:p>
          <a:p>
            <a:r>
              <a:rPr lang="en-US" altLang="zh-CN" sz="2800" dirty="0" smtClean="0"/>
              <a:t>P = 2 —&gt; Euclidean Distance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180" y="4784821"/>
            <a:ext cx="2390775" cy="1952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27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00"/>
    </mc:Choice>
    <mc:Fallback xmlns="">
      <p:transition spd="slow" advTm="13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373" y="1871"/>
            <a:ext cx="10515600" cy="975160"/>
          </a:xfrm>
        </p:spPr>
        <p:txBody>
          <a:bodyPr/>
          <a:lstStyle/>
          <a:p>
            <a:r>
              <a:rPr lang="en-US" altLang="zh-CN" dirty="0" smtClean="0"/>
              <a:t>Similarity Measures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373" y="4894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altLang="zh-CN" sz="4000" dirty="0"/>
          </a:p>
          <a:p>
            <a:pPr marL="0" indent="0">
              <a:spcAft>
                <a:spcPts val="1200"/>
              </a:spcAft>
              <a:buNone/>
            </a:pPr>
            <a:r>
              <a:rPr lang="en-US" altLang="zh-CN" sz="4000" dirty="0" smtClean="0"/>
              <a:t>Similarity</a:t>
            </a:r>
            <a:endParaRPr lang="en-US" altLang="zh-CN" sz="3600" dirty="0" smtClean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 smtClean="0"/>
              <a:t>	Cosine Similarity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3600" dirty="0" smtClean="0"/>
              <a:t>	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496" y="3575230"/>
            <a:ext cx="5833726" cy="15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58"/>
    </mc:Choice>
    <mc:Fallback xmlns="">
      <p:transition spd="slow" advTm="16345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Similarity Measures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7526"/>
            <a:ext cx="10986370" cy="1706715"/>
          </a:xfrm>
        </p:spPr>
        <p:txBody>
          <a:bodyPr>
            <a:normAutofit/>
          </a:bodyPr>
          <a:lstStyle/>
          <a:p>
            <a:r>
              <a:rPr lang="en-US" altLang="zh-CN" sz="3800" dirty="0" smtClean="0">
                <a:solidFill>
                  <a:srgbClr val="FF0000"/>
                </a:solidFill>
              </a:rPr>
              <a:t>Quiz </a:t>
            </a:r>
          </a:p>
          <a:p>
            <a:pPr marL="457200" lvl="1" indent="0">
              <a:buNone/>
            </a:pPr>
            <a:r>
              <a:rPr lang="en-US" altLang="zh-CN" sz="3300" dirty="0" smtClean="0">
                <a:solidFill>
                  <a:srgbClr val="FF0000"/>
                </a:solidFill>
              </a:rPr>
              <a:t>	What is the difference between Euclidean Distance and Cosine Similarity?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90" y="3244241"/>
            <a:ext cx="3311590" cy="304151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7290148" y="2567836"/>
            <a:ext cx="3118981" cy="125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377863" y="3244241"/>
            <a:ext cx="279330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606603" y="2857718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Position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59892" y="3484323"/>
            <a:ext cx="151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Direction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1665" y="4044817"/>
            <a:ext cx="3074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(100,50) (1000,500)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72859" y="3508915"/>
            <a:ext cx="3074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(100,50) (1000,500)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0409129" y="2567836"/>
            <a:ext cx="0" cy="37179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rot="10800000">
            <a:off x="1728593" y="3244242"/>
            <a:ext cx="8680537" cy="3041519"/>
          </a:xfrm>
          <a:prstGeom prst="bentConnector3">
            <a:avLst>
              <a:gd name="adj1" fmla="val 99928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96599" y="6285760"/>
            <a:ext cx="219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normalization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11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80"/>
    </mc:Choice>
    <mc:Fallback xmlns="">
      <p:transition spd="slow" advTm="21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|1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23.6|23.2|3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2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674</Words>
  <Application>Microsoft Office PowerPoint</Application>
  <PresentationFormat>宽屏</PresentationFormat>
  <Paragraphs>237</Paragraphs>
  <Slides>41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Wingdings-Regular</vt:lpstr>
      <vt:lpstr>宋体</vt:lpstr>
      <vt:lpstr>Arial</vt:lpstr>
      <vt:lpstr>Calibri</vt:lpstr>
      <vt:lpstr>Calibri Light</vt:lpstr>
      <vt:lpstr>Office 主题</vt:lpstr>
      <vt:lpstr>Cluster Analysis</vt:lpstr>
      <vt:lpstr>Category</vt:lpstr>
      <vt:lpstr>What is cluster analysis</vt:lpstr>
      <vt:lpstr>What is cluster analysis</vt:lpstr>
      <vt:lpstr>What is cluster analysis</vt:lpstr>
      <vt:lpstr>Similarity Measures</vt:lpstr>
      <vt:lpstr>Similarity Measures</vt:lpstr>
      <vt:lpstr>Similarity Measures</vt:lpstr>
      <vt:lpstr>Similarity Measures</vt:lpstr>
      <vt:lpstr>Cluster Method— Partitioning-Based Clustering Methods </vt:lpstr>
      <vt:lpstr>K-Means</vt:lpstr>
      <vt:lpstr>K-means</vt:lpstr>
      <vt:lpstr>K-means</vt:lpstr>
      <vt:lpstr>K-means++</vt:lpstr>
      <vt:lpstr>K-means</vt:lpstr>
      <vt:lpstr>K-Medoids</vt:lpstr>
      <vt:lpstr>K-means</vt:lpstr>
      <vt:lpstr>Kernel K-means</vt:lpstr>
      <vt:lpstr>Kernel K-means</vt:lpstr>
      <vt:lpstr>Kernel K-means</vt:lpstr>
      <vt:lpstr>Kernel K-means</vt:lpstr>
      <vt:lpstr>K-means</vt:lpstr>
      <vt:lpstr>Cluster Method — Hierarchical Clustering Methods </vt:lpstr>
      <vt:lpstr>Agglomerative Clustering Algorithms</vt:lpstr>
      <vt:lpstr>Agglomerative Clustering Algorithms</vt:lpstr>
      <vt:lpstr>Agglomerative Clustering Algorithms</vt:lpstr>
      <vt:lpstr>Agglomerative Clustering Algorithms</vt:lpstr>
      <vt:lpstr>Divisive Clustering Algorithms</vt:lpstr>
      <vt:lpstr>Divisive Clustering Algorithms</vt:lpstr>
      <vt:lpstr>Cluster Method — Hierarchical Clustering Methods </vt:lpstr>
      <vt:lpstr>Cluster Method — Density-Based Clustering</vt:lpstr>
      <vt:lpstr>Density-Based Clustering — DBSCAN </vt:lpstr>
      <vt:lpstr>Density-Based Clustering — DBSCAN </vt:lpstr>
      <vt:lpstr>PowerPoint 演示文稿</vt:lpstr>
      <vt:lpstr>Density-Based Clustering — DBSCAN </vt:lpstr>
      <vt:lpstr>Cluster Method — Grid-Based Clustering</vt:lpstr>
      <vt:lpstr>Grid-Based Clustering —  CLIQUE</vt:lpstr>
      <vt:lpstr>Cluster Application</vt:lpstr>
      <vt:lpstr>Cluster Evaluation</vt:lpstr>
      <vt:lpstr>ClusterEnG http://education.knoweng.org/clustering/index.php. 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</dc:title>
  <dc:creator>刘乙竹</dc:creator>
  <cp:lastModifiedBy>刘乙竹</cp:lastModifiedBy>
  <cp:revision>166</cp:revision>
  <dcterms:created xsi:type="dcterms:W3CDTF">2017-10-17T10:12:52Z</dcterms:created>
  <dcterms:modified xsi:type="dcterms:W3CDTF">2017-10-25T10:47:35Z</dcterms:modified>
</cp:coreProperties>
</file>